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DD2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710" autoAdjust="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57E9F-BBCB-45E6-8EA2-A8047707B58D}" type="datetimeFigureOut">
              <a:rPr lang="hu-HU" smtClean="0"/>
              <a:pPr/>
              <a:t>2012.05.08.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8092-BF65-4228-98B0-35775394B93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image002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31032" y="0"/>
            <a:ext cx="8712968" cy="1946647"/>
          </a:xfrm>
        </p:spPr>
        <p:txBody>
          <a:bodyPr/>
          <a:lstStyle/>
          <a:p>
            <a:pPr algn="l"/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75656" y="5080248"/>
            <a:ext cx="6400800" cy="1777752"/>
          </a:xfrm>
        </p:spPr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333041" y="1196752"/>
            <a:ext cx="632987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Madarak és fák napja</a:t>
            </a:r>
          </a:p>
          <a:p>
            <a:pPr algn="ctr"/>
            <a:endParaRPr lang="hu-H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627784" y="3861048"/>
            <a:ext cx="3894271" cy="1415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hu-HU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Május 10.</a:t>
            </a:r>
          </a:p>
          <a:p>
            <a:pPr algn="ctr"/>
            <a:endParaRPr lang="hu-H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tn_aid4248_20080510122819_9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1403648" y="476672"/>
            <a:ext cx="61024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hu-HU" sz="3200" dirty="0" smtClean="0">
                <a:solidFill>
                  <a:srgbClr val="FFFF00"/>
                </a:solidFill>
              </a:rPr>
              <a:t>1902-ben, Párizsban az európai országok egyezséget kötöttek a hasznos szárnyasok védelmének </a:t>
            </a:r>
            <a:r>
              <a:rPr lang="hu-HU" sz="3200" dirty="0" err="1" smtClean="0">
                <a:solidFill>
                  <a:srgbClr val="FFFF00"/>
                </a:solidFill>
              </a:rPr>
              <a:t>érdekében.Az</a:t>
            </a:r>
            <a:r>
              <a:rPr lang="hu-HU" sz="3200" dirty="0" smtClean="0">
                <a:solidFill>
                  <a:srgbClr val="FFFF00"/>
                </a:solidFill>
              </a:rPr>
              <a:t> 1906. évi I. törvénycikk szerint minden év májusában egy napot az iskolákban arra kell szentelni,hogy megismertessék a diákokkal a hasznos </a:t>
            </a:r>
            <a:r>
              <a:rPr lang="hu-HU" sz="3200" dirty="0" err="1" smtClean="0">
                <a:solidFill>
                  <a:srgbClr val="FFFF00"/>
                </a:solidFill>
              </a:rPr>
              <a:t>madarakat.A</a:t>
            </a:r>
            <a:r>
              <a:rPr lang="hu-HU" sz="3200" dirty="0" smtClean="0">
                <a:solidFill>
                  <a:srgbClr val="FFFF00"/>
                </a:solidFill>
              </a:rPr>
              <a:t> világon először </a:t>
            </a:r>
            <a:r>
              <a:rPr lang="hu-HU" sz="3200" dirty="0" err="1" smtClean="0">
                <a:solidFill>
                  <a:srgbClr val="FFFF00"/>
                </a:solidFill>
              </a:rPr>
              <a:t>Chernel</a:t>
            </a:r>
            <a:r>
              <a:rPr lang="hu-HU" sz="3200" dirty="0" smtClean="0">
                <a:solidFill>
                  <a:srgbClr val="FFFF00"/>
                </a:solidFill>
              </a:rPr>
              <a:t> István ornitológus szervezte </a:t>
            </a:r>
            <a:r>
              <a:rPr lang="hu-HU" sz="3600" dirty="0" smtClean="0">
                <a:solidFill>
                  <a:srgbClr val="FFFF00"/>
                </a:solidFill>
              </a:rPr>
              <a:t>meg,1902-ben,hazánkban</a:t>
            </a:r>
            <a:r>
              <a:rPr lang="hu-HU" sz="3200" dirty="0" smtClean="0">
                <a:solidFill>
                  <a:srgbClr val="FFC000"/>
                </a:solidFill>
              </a:rPr>
              <a:t>.</a:t>
            </a:r>
            <a:endParaRPr lang="hu-HU" sz="3200" dirty="0">
              <a:solidFill>
                <a:srgbClr val="FFC000"/>
              </a:solidFill>
            </a:endParaRPr>
          </a:p>
        </p:txBody>
      </p:sp>
      <p:sp>
        <p:nvSpPr>
          <p:cNvPr id="12" name="Tartalom helye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 advTm="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 descr="napsugrfakoronkkzttzu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Téglalap 3"/>
          <p:cNvSpPr/>
          <p:nvPr/>
        </p:nvSpPr>
        <p:spPr>
          <a:xfrm>
            <a:off x="899592" y="1988840"/>
            <a:ext cx="748883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hu-HU" sz="4800" b="1" dirty="0" smtClean="0">
                <a:solidFill>
                  <a:srgbClr val="7030A0"/>
                </a:solidFill>
              </a:rPr>
              <a:t>A természetvédelmi törvény 43. § (3) szerint „Minden év május 10-e a Madarak és Fák Napja.</a:t>
            </a:r>
            <a:endParaRPr lang="hu-HU" sz="4800" b="1" cap="none" spc="0" dirty="0">
              <a:ln>
                <a:prstDash val="solid"/>
              </a:ln>
              <a:solidFill>
                <a:srgbClr val="7030A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 descr="madfa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756592" y="-1035495"/>
            <a:ext cx="9900592" cy="7893495"/>
          </a:xfrm>
        </p:spPr>
      </p:pic>
      <p:sp>
        <p:nvSpPr>
          <p:cNvPr id="4" name="Téglalap 3"/>
          <p:cNvSpPr/>
          <p:nvPr/>
        </p:nvSpPr>
        <p:spPr>
          <a:xfrm>
            <a:off x="1187624" y="836712"/>
            <a:ext cx="6692871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 nap megemlékezéseinek, rendezvényeinek a lakosság – különösen az ifjúság – természet védelme iránti elkötelezettségét kell szolgálnia.”A hasznos madarak védelme a madarak etetésével kezdődik, megfigyelésükkel folytatódik.</a:t>
            </a:r>
          </a:p>
          <a:p>
            <a:pPr algn="ctr"/>
            <a:endParaRPr lang="hu-H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7" name="Tartalom helye 6" descr="7487_ee5daaefc2b05ade7ca0b77edaf132a8_sma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églalap 5"/>
          <p:cNvSpPr/>
          <p:nvPr/>
        </p:nvSpPr>
        <p:spPr>
          <a:xfrm>
            <a:off x="323528" y="2420888"/>
            <a:ext cx="84604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Figyelemfelhívó akciók a madarak és fák védelmében:</a:t>
            </a:r>
            <a:endParaRPr lang="hu-H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6" name="Tartalom helye 5" descr="madarak_es_fak_napj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</p:spPr>
      </p:pic>
      <p:sp>
        <p:nvSpPr>
          <p:cNvPr id="5" name="Téglalap 4"/>
          <p:cNvSpPr/>
          <p:nvPr/>
        </p:nvSpPr>
        <p:spPr>
          <a:xfrm>
            <a:off x="1043608" y="1916832"/>
            <a:ext cx="712879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ctr">
              <a:buFont typeface="Wingdings" pitchFamily="2" charset="2"/>
              <a:buChar char="ü"/>
            </a:pPr>
            <a:r>
              <a:rPr lang="hu-HU" sz="2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balatonfüredi parkban például majdnem minden fát nevezetes emberek ültettek, amire a fák tövénél emléktáblák emlékeztetnek. Mivel a fák életkora általában meghaladhatja az emberét, és a fák még holtukban is, holtuk után is szolgálhatják a másik embert, az emberek megelégszenek azzal, ha életük során csak néhány fát ültetnek, hogy azzal (is) hagyjanak jelet maguk után.</a:t>
            </a:r>
            <a:endParaRPr lang="hu-HU" sz="2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 descr="bszarszo_f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 flipV="1">
            <a:off x="0" y="-603448"/>
            <a:ext cx="9144000" cy="7461448"/>
          </a:xfrm>
        </p:spPr>
      </p:pic>
      <p:sp>
        <p:nvSpPr>
          <p:cNvPr id="4" name="Téglalap 3"/>
          <p:cNvSpPr/>
          <p:nvPr/>
        </p:nvSpPr>
        <p:spPr>
          <a:xfrm>
            <a:off x="755576" y="1700808"/>
            <a:ext cx="777686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ü"/>
            </a:pPr>
            <a:r>
              <a:rPr lang="hu-H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Minden május 10-e alkalmából környezetvédelmi rendezvényeket </a:t>
            </a:r>
            <a:r>
              <a:rPr lang="hu-HU" sz="4000" b="1" cap="none" spc="0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rendeznek.Így</a:t>
            </a:r>
            <a:r>
              <a:rPr lang="hu-H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növelik e nap népszerűségét és ezzel egyben a madarak és a fák védelmére is felhívják a figyelmet.</a:t>
            </a:r>
            <a:endParaRPr lang="hu-HU" sz="4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 descr="29046_125269739_b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9468544" cy="6858000"/>
          </a:xfrm>
        </p:spPr>
      </p:pic>
      <p:sp>
        <p:nvSpPr>
          <p:cNvPr id="4" name="Téglalap 3"/>
          <p:cNvSpPr/>
          <p:nvPr/>
        </p:nvSpPr>
        <p:spPr>
          <a:xfrm>
            <a:off x="179512" y="188640"/>
            <a:ext cx="3851920" cy="63709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2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Benedek Elek: </a:t>
            </a:r>
            <a:r>
              <a:rPr lang="hu-H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Szeresd a fát</a:t>
            </a:r>
            <a:endParaRPr lang="hu-HU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Szeresd a fát, hisz ő is érez,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Gyengéden nyúlj a leveléhez.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Ágát ne törd, lombját ne tépjed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Hagyd annak ami, épnek, szépnek -- 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Szeresd a fát !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Ő is anya, minden levele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Egy-egy gyermek, gonddal nevelve,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És gyermek minden ágacskája,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Szeretettel tekints föl rája --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 bántsd a fát !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Édes gyümölcsét várva várod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 te mégis letörnéd a virágot?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Szegény virág gyorsan elszárad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 te bánkódnál majd -- késő bánat --</a:t>
            </a:r>
            <a:b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 bántsd a fát!</a:t>
            </a:r>
            <a:endParaRPr lang="hu-H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5004048" y="188640"/>
            <a:ext cx="3261855" cy="64940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Megtépett fának nincs virága,</a:t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Mint a vak, úgy néz a világba,</a:t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Oly bús a fa, a tördelt, tépett,</a:t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Mint anyád, ha elvesztene téged --</a:t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Szeresd a fát!</a:t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Falombok közt, viharba’, vészbe’,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Lám meg sem ring a madárka fészke;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Fáradt ha vagy leülsz alája,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 elszenderít madár danája –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 bántsd a fát!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Mind, akik ásóval </a:t>
            </a:r>
            <a:r>
              <a:rPr lang="hu-H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ültetének</a:t>
            </a: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Sírjukra szálljon hálaének: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Ásóval is költők </a:t>
            </a:r>
            <a:r>
              <a:rPr lang="hu-H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valának</a:t>
            </a: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Szép, lombos fákról </a:t>
            </a:r>
            <a:r>
              <a:rPr lang="hu-H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álmodának</a:t>
            </a:r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</a:t>
            </a:r>
          </a:p>
          <a:p>
            <a:r>
              <a:rPr lang="hu-H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Szeresd a fát!</a:t>
            </a:r>
          </a:p>
          <a:p>
            <a:pPr algn="ctr"/>
            <a:endParaRPr lang="hu-H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 descr="erd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églalap 5"/>
          <p:cNvSpPr/>
          <p:nvPr/>
        </p:nvSpPr>
        <p:spPr>
          <a:xfrm>
            <a:off x="1547664" y="2276872"/>
            <a:ext cx="616309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6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Védd a környezeted!</a:t>
            </a:r>
            <a:endParaRPr lang="hu-HU" sz="6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6664208" y="6519446"/>
            <a:ext cx="247979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hu-HU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Készítette: Kiss Virág Tünde</a:t>
            </a:r>
            <a:endParaRPr lang="hu-HU" sz="2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230</Words>
  <Application>Microsoft Office PowerPoint</Application>
  <PresentationFormat>Diavetítés a képernyőre (4:3 oldalarány)</PresentationFormat>
  <Paragraphs>22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Tündike</dc:creator>
  <cp:lastModifiedBy>Tündike</cp:lastModifiedBy>
  <cp:revision>26</cp:revision>
  <dcterms:created xsi:type="dcterms:W3CDTF">2012-05-05T16:16:05Z</dcterms:created>
  <dcterms:modified xsi:type="dcterms:W3CDTF">2012-05-08T15:18:44Z</dcterms:modified>
</cp:coreProperties>
</file>